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41"/>
  </p:notesMasterIdLst>
  <p:sldIdLst>
    <p:sldId id="256" r:id="rId2"/>
    <p:sldId id="276" r:id="rId3"/>
    <p:sldId id="278" r:id="rId4"/>
    <p:sldId id="257" r:id="rId5"/>
    <p:sldId id="268" r:id="rId6"/>
    <p:sldId id="275" r:id="rId7"/>
    <p:sldId id="279" r:id="rId8"/>
    <p:sldId id="280" r:id="rId9"/>
    <p:sldId id="281" r:id="rId10"/>
    <p:sldId id="282" r:id="rId11"/>
    <p:sldId id="283" r:id="rId12"/>
    <p:sldId id="284" r:id="rId13"/>
    <p:sldId id="260" r:id="rId14"/>
    <p:sldId id="261" r:id="rId15"/>
    <p:sldId id="264" r:id="rId16"/>
    <p:sldId id="269" r:id="rId17"/>
    <p:sldId id="265" r:id="rId18"/>
    <p:sldId id="263" r:id="rId19"/>
    <p:sldId id="266" r:id="rId20"/>
    <p:sldId id="270" r:id="rId21"/>
    <p:sldId id="271" r:id="rId22"/>
    <p:sldId id="274" r:id="rId23"/>
    <p:sldId id="272" r:id="rId24"/>
    <p:sldId id="273" r:id="rId25"/>
    <p:sldId id="267" r:id="rId26"/>
    <p:sldId id="286" r:id="rId27"/>
    <p:sldId id="287" r:id="rId28"/>
    <p:sldId id="285" r:id="rId29"/>
    <p:sldId id="298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7" r:id="rId38"/>
    <p:sldId id="296" r:id="rId39"/>
    <p:sldId id="25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097" autoAdjust="0"/>
  </p:normalViewPr>
  <p:slideViewPr>
    <p:cSldViewPr snapToGrid="0">
      <p:cViewPr>
        <p:scale>
          <a:sx n="80" d="100"/>
          <a:sy n="80" d="100"/>
        </p:scale>
        <p:origin x="73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C6FFC-8C50-4D6B-9E12-E7B9868130E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F9CD5-4A95-4417-8FA7-C6EFA0FC4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2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diagram shows five levels of organization in a multicellular organism. The most basic unit is the cell; groups of similar cells form tissues; groups of different tissues make up organs; groups of organs form organ systems; cells, tissues, organs, and organ systems combine to form a multicellular organism.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class, really want to focus on what is happening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cell. 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F9CD5-4A95-4417-8FA7-C6EFA0FC4E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F9CD5-4A95-4417-8FA7-C6EFA0FC4E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1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F9CD5-4A95-4417-8FA7-C6EFA0FC4E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162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9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1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6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C7ED-2515-47EF-B4C2-9BD0BC5D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6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‘Omics &amp; RNA-Sequencing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Lauren Vanderlinden</a:t>
            </a:r>
          </a:p>
          <a:p>
            <a:r>
              <a:rPr lang="en-US" dirty="0" smtClean="0"/>
              <a:t>BIOS 6660</a:t>
            </a:r>
          </a:p>
          <a:p>
            <a:r>
              <a:rPr lang="en-US" dirty="0" smtClean="0"/>
              <a:t>Spring 2019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vs RNA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40" y="1608878"/>
            <a:ext cx="4912360" cy="4351338"/>
          </a:xfrm>
        </p:spPr>
        <p:txBody>
          <a:bodyPr/>
          <a:lstStyle/>
          <a:p>
            <a:r>
              <a:rPr lang="en-US" dirty="0" smtClean="0"/>
              <a:t>Commonality: both consist of nucleotides</a:t>
            </a:r>
          </a:p>
          <a:p>
            <a:r>
              <a:rPr lang="en-US" u="sng" dirty="0" err="1" smtClean="0">
                <a:solidFill>
                  <a:srgbClr val="FF0000"/>
                </a:solidFill>
              </a:rPr>
              <a:t>D</a:t>
            </a:r>
            <a:r>
              <a:rPr lang="en-US" dirty="0" err="1" smtClean="0"/>
              <a:t>eoxyribo</a:t>
            </a:r>
            <a:r>
              <a:rPr lang="en-US" u="sng" dirty="0" err="1" smtClean="0">
                <a:solidFill>
                  <a:srgbClr val="FF0000"/>
                </a:solidFill>
              </a:rPr>
              <a:t>N</a:t>
            </a:r>
            <a:r>
              <a:rPr lang="en-US" dirty="0" err="1" smtClean="0"/>
              <a:t>ucleic</a:t>
            </a:r>
            <a:r>
              <a:rPr lang="en-US" dirty="0" smtClean="0"/>
              <a:t> </a:t>
            </a:r>
            <a:r>
              <a:rPr lang="en-US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cid (DNA)</a:t>
            </a:r>
          </a:p>
          <a:p>
            <a:pPr lvl="1"/>
            <a:r>
              <a:rPr lang="en-US" dirty="0" smtClean="0"/>
              <a:t>Double stranded using base pairing</a:t>
            </a:r>
          </a:p>
          <a:p>
            <a:r>
              <a:rPr lang="en-US" u="sng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/>
              <a:t>ibo</a:t>
            </a:r>
            <a:r>
              <a:rPr lang="en-US" u="sng" dirty="0" err="1" smtClean="0">
                <a:solidFill>
                  <a:srgbClr val="FF0000"/>
                </a:solidFill>
              </a:rPr>
              <a:t>N</a:t>
            </a:r>
            <a:r>
              <a:rPr lang="en-US" dirty="0" err="1" smtClean="0"/>
              <a:t>ucleic</a:t>
            </a:r>
            <a:r>
              <a:rPr lang="en-US" dirty="0" smtClean="0"/>
              <a:t> </a:t>
            </a:r>
            <a:r>
              <a:rPr lang="en-US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cid (RNA)</a:t>
            </a:r>
          </a:p>
          <a:p>
            <a:pPr lvl="1"/>
            <a:r>
              <a:rPr lang="en-US" dirty="0" smtClean="0"/>
              <a:t>Single-stranded</a:t>
            </a:r>
          </a:p>
          <a:p>
            <a:pPr lvl="1"/>
            <a:r>
              <a:rPr lang="en-US" dirty="0" smtClean="0"/>
              <a:t>Uracil (U) instead of Thymine (T)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726" y="826347"/>
            <a:ext cx="6593840" cy="43958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95554" y="5398254"/>
            <a:ext cx="1192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124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5613" cy="4351338"/>
          </a:xfrm>
        </p:spPr>
        <p:txBody>
          <a:bodyPr/>
          <a:lstStyle/>
          <a:p>
            <a:r>
              <a:rPr lang="en-US" dirty="0" smtClean="0"/>
              <a:t>The packing of DNA</a:t>
            </a:r>
          </a:p>
          <a:p>
            <a:r>
              <a:rPr lang="en-US" dirty="0" smtClean="0"/>
              <a:t>DNA tightly wound around proteins called histones</a:t>
            </a:r>
          </a:p>
          <a:p>
            <a:r>
              <a:rPr lang="en-US" dirty="0" smtClean="0"/>
              <a:t>Store lots of data in small area</a:t>
            </a:r>
          </a:p>
          <a:p>
            <a:r>
              <a:rPr lang="en-US" dirty="0" smtClean="0"/>
              <a:t>Multiple chromosomes/organism</a:t>
            </a:r>
          </a:p>
          <a:p>
            <a:pPr lvl="1"/>
            <a:r>
              <a:rPr lang="en-US" dirty="0" smtClean="0"/>
              <a:t>E. coli only has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DNA and histone proteins are packaged into structures called chromosom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21" y="100245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639287" y="4842841"/>
            <a:ext cx="24577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US National Library of Medicine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5611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Genomes Across Species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861582"/>
              </p:ext>
            </p:extLst>
          </p:nvPr>
        </p:nvGraphicFramePr>
        <p:xfrm>
          <a:off x="907626" y="2084705"/>
          <a:ext cx="9592732" cy="25603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98183">
                  <a:extLst>
                    <a:ext uri="{9D8B030D-6E8A-4147-A177-3AD203B41FA5}">
                      <a16:colId xmlns:a16="http://schemas.microsoft.com/office/drawing/2014/main" val="3122732644"/>
                    </a:ext>
                  </a:extLst>
                </a:gridCol>
                <a:gridCol w="2398183">
                  <a:extLst>
                    <a:ext uri="{9D8B030D-6E8A-4147-A177-3AD203B41FA5}">
                      <a16:colId xmlns:a16="http://schemas.microsoft.com/office/drawing/2014/main" val="3107265466"/>
                    </a:ext>
                  </a:extLst>
                </a:gridCol>
                <a:gridCol w="2398183">
                  <a:extLst>
                    <a:ext uri="{9D8B030D-6E8A-4147-A177-3AD203B41FA5}">
                      <a16:colId xmlns:a16="http://schemas.microsoft.com/office/drawing/2014/main" val="981372458"/>
                    </a:ext>
                  </a:extLst>
                </a:gridCol>
                <a:gridCol w="2398183">
                  <a:extLst>
                    <a:ext uri="{9D8B030D-6E8A-4147-A177-3AD203B41FA5}">
                      <a16:colId xmlns:a16="http://schemas.microsoft.com/office/drawing/2014/main" val="1244468565"/>
                    </a:ext>
                  </a:extLst>
                </a:gridCol>
              </a:tblGrid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Chromosomes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# Nucleotides 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Genes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01587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E. coli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4,600,000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4,377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71659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Fruit fly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9471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13,000,000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5,770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92892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2,750,000,000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08593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2,800,000,000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4990"/>
                  </a:ext>
                </a:extLst>
              </a:tr>
              <a:tr h="2929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3,300,000,000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853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6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(</a:t>
            </a:r>
            <a:r>
              <a:rPr lang="en-US" dirty="0" err="1" smtClean="0"/>
              <a:t>Transcriptomics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Messenger RNA (mRNA)</a:t>
            </a:r>
          </a:p>
          <a:p>
            <a:r>
              <a:rPr lang="en-US" dirty="0" smtClean="0"/>
              <a:t>Transfer RNA (</a:t>
            </a:r>
            <a:r>
              <a:rPr lang="en-US" dirty="0" err="1" smtClean="0"/>
              <a:t>tRNA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Ribsomal</a:t>
            </a:r>
            <a:r>
              <a:rPr lang="en-US" dirty="0" smtClean="0"/>
              <a:t> RNA (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Long Non-Coding RNA (</a:t>
            </a:r>
            <a:r>
              <a:rPr lang="en-US" dirty="0" err="1" smtClean="0"/>
              <a:t>lncRNA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Circular RNA (</a:t>
            </a:r>
            <a:r>
              <a:rPr lang="en-US" dirty="0" err="1" smtClean="0"/>
              <a:t>circRNA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Small RNA (&lt;200 </a:t>
            </a:r>
            <a:r>
              <a:rPr lang="en-US" dirty="0" err="1" smtClean="0"/>
              <a:t>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microRNA (miRNA)</a:t>
            </a:r>
          </a:p>
          <a:p>
            <a:pPr lvl="1"/>
            <a:r>
              <a:rPr lang="en-US" dirty="0" err="1" smtClean="0"/>
              <a:t>Piwi</a:t>
            </a:r>
            <a:r>
              <a:rPr lang="en-US" dirty="0" smtClean="0"/>
              <a:t>-interacting RNA (</a:t>
            </a:r>
            <a:r>
              <a:rPr lang="en-US" dirty="0" err="1" smtClean="0"/>
              <a:t>piRNA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small interfering RNA (siRNA)</a:t>
            </a:r>
          </a:p>
          <a:p>
            <a:pPr lvl="1"/>
            <a:r>
              <a:rPr lang="en-US" dirty="0" smtClean="0"/>
              <a:t>small nucleolar RNA (</a:t>
            </a:r>
            <a:r>
              <a:rPr lang="en-US" dirty="0" err="1" smtClean="0"/>
              <a:t>snoRNAs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tRNA</a:t>
            </a:r>
            <a:r>
              <a:rPr lang="en-US" dirty="0" smtClean="0"/>
              <a:t>-derived small RNA (</a:t>
            </a:r>
            <a:r>
              <a:rPr lang="en-US" dirty="0" err="1" smtClean="0"/>
              <a:t>tsRNA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small rDNA-derived RNA (</a:t>
            </a:r>
            <a:r>
              <a:rPr lang="en-US" dirty="0" err="1" smtClean="0"/>
              <a:t>srRNA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small nuclear RNA (U-RNA)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13</a:t>
            </a:fld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5487906" y="1814592"/>
            <a:ext cx="495946" cy="109263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499312" y="3019585"/>
            <a:ext cx="495946" cy="2862022"/>
          </a:xfrm>
          <a:prstGeom prst="righ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9834" y="2039322"/>
            <a:ext cx="321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Most abundant &amp;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function known and defined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0983" y="3864249"/>
            <a:ext cx="231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More regulatory functions &amp; not clearly defined or known </a:t>
            </a:r>
          </a:p>
        </p:txBody>
      </p:sp>
    </p:spTree>
    <p:extLst>
      <p:ext uri="{BB962C8B-B14F-4D97-AF65-F5344CB8AC3E}">
        <p14:creationId xmlns:p14="http://schemas.microsoft.com/office/powerpoint/2010/main" val="285888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Messenger RNA (mRNA)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Protein Coding</a:t>
            </a:r>
          </a:p>
          <a:p>
            <a:r>
              <a:rPr lang="en-US" dirty="0" smtClean="0"/>
              <a:t>Most commonly interrogated type of RNA</a:t>
            </a:r>
          </a:p>
          <a:p>
            <a:pPr lvl="1"/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Structure:</a:t>
            </a:r>
          </a:p>
          <a:p>
            <a:pPr lvl="1"/>
            <a:r>
              <a:rPr lang="en-US" dirty="0" smtClean="0"/>
              <a:t>5’ cap</a:t>
            </a:r>
          </a:p>
          <a:p>
            <a:pPr lvl="1"/>
            <a:r>
              <a:rPr lang="en-US" dirty="0" smtClean="0"/>
              <a:t>5’ untranslated region (UTR)</a:t>
            </a:r>
          </a:p>
          <a:p>
            <a:pPr lvl="1"/>
            <a:r>
              <a:rPr lang="en-US" dirty="0" smtClean="0"/>
              <a:t>Coding sequence (CDS)</a:t>
            </a:r>
          </a:p>
          <a:p>
            <a:pPr lvl="1"/>
            <a:r>
              <a:rPr lang="en-US" dirty="0" smtClean="0"/>
              <a:t>3’ untranslated region (UTR)</a:t>
            </a:r>
          </a:p>
          <a:p>
            <a:pPr lvl="1"/>
            <a:r>
              <a:rPr lang="en-US" dirty="0" smtClean="0"/>
              <a:t>Poly-A tail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792" t="53148" r="44107" b="24444"/>
          <a:stretch/>
        </p:blipFill>
        <p:spPr>
          <a:xfrm>
            <a:off x="2100943" y="4241281"/>
            <a:ext cx="8512628" cy="20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Splicing and Isoforms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048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</a:t>
            </a:r>
            <a:r>
              <a:rPr lang="en-US" dirty="0" smtClean="0"/>
              <a:t>ontributes to protein complexity </a:t>
            </a:r>
          </a:p>
          <a:p>
            <a:pPr lvl="1"/>
            <a:r>
              <a:rPr lang="en-US" dirty="0" smtClean="0"/>
              <a:t>estimated 35-60% of human genes alternatively spliced</a:t>
            </a:r>
          </a:p>
          <a:p>
            <a:r>
              <a:rPr lang="en-US" dirty="0" smtClean="0"/>
              <a:t>~15% disease-causing mutations cause errors in alternative splicing regulation</a:t>
            </a:r>
          </a:p>
          <a:p>
            <a:r>
              <a:rPr lang="en-US" dirty="0" smtClean="0"/>
              <a:t>Can alters protein structure &amp; function</a:t>
            </a:r>
          </a:p>
          <a:p>
            <a:r>
              <a:rPr lang="en-US" dirty="0" smtClean="0"/>
              <a:t>Can changes ratios of protein isoforms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15</a:t>
            </a:fld>
            <a:endParaRPr lang="en-US"/>
          </a:p>
        </p:txBody>
      </p:sp>
      <p:pic>
        <p:nvPicPr>
          <p:cNvPr id="4098" name="Picture 2" descr="https://upload.wikimedia.org/wikipedia/commons/0/0a/DNA_alternative_splic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074" y="2471056"/>
            <a:ext cx="6087851" cy="292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01200" y="5519059"/>
            <a:ext cx="182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16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Ribosomal RNA (rRNA) &amp; Transfer RNA (tRNA)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rRNA</a:t>
            </a:r>
            <a:r>
              <a:rPr lang="en-US" dirty="0" smtClean="0"/>
              <a:t> is the most abundant type of RNA in cell (90-95% in human)</a:t>
            </a:r>
          </a:p>
          <a:p>
            <a:r>
              <a:rPr lang="en-US" dirty="0" smtClean="0"/>
              <a:t>2 predominant </a:t>
            </a:r>
            <a:r>
              <a:rPr lang="en-US" dirty="0" err="1" smtClean="0"/>
              <a:t>rRNAs</a:t>
            </a:r>
            <a:r>
              <a:rPr lang="en-US" dirty="0" smtClean="0"/>
              <a:t> in human:</a:t>
            </a:r>
          </a:p>
          <a:p>
            <a:pPr lvl="1"/>
            <a:r>
              <a:rPr lang="en-US" dirty="0" smtClean="0"/>
              <a:t>18S (small component, blue)</a:t>
            </a:r>
          </a:p>
          <a:p>
            <a:pPr lvl="1"/>
            <a:r>
              <a:rPr lang="en-US" dirty="0" smtClean="0"/>
              <a:t>28S (large component, red)</a:t>
            </a:r>
          </a:p>
          <a:p>
            <a:r>
              <a:rPr lang="en-US" dirty="0" smtClean="0"/>
              <a:t>Removing </a:t>
            </a:r>
            <a:r>
              <a:rPr lang="en-US" dirty="0" err="1" smtClean="0"/>
              <a:t>rRNA</a:t>
            </a:r>
            <a:r>
              <a:rPr lang="en-US" dirty="0" smtClean="0"/>
              <a:t> can be difficult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tRNA is the physical link between mRNA and protein</a:t>
            </a:r>
          </a:p>
          <a:p>
            <a:r>
              <a:rPr lang="en-US" smtClean="0"/>
              <a:t>It transfers an amino acid to the ribosome </a:t>
            </a:r>
            <a:endParaRPr lang="en-US" dirty="0"/>
          </a:p>
        </p:txBody>
      </p:sp>
      <p:pic>
        <p:nvPicPr>
          <p:cNvPr id="17" name="Picture 4" descr="Image result for transfer r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21" y="3309258"/>
            <a:ext cx="2300353" cy="27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48001" y="6041573"/>
            <a:ext cx="182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</a:t>
            </a:r>
            <a:r>
              <a:rPr lang="en-US" dirty="0" err="1" smtClean="0"/>
              <a:t>wikipedia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1997" y="6030686"/>
            <a:ext cx="14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</a:t>
            </a:r>
            <a:r>
              <a:rPr lang="en-US" dirty="0" err="1" smtClean="0"/>
              <a:t>wiley</a:t>
            </a:r>
            <a:endParaRPr lang="en-US" dirty="0"/>
          </a:p>
        </p:txBody>
      </p:sp>
      <p:pic>
        <p:nvPicPr>
          <p:cNvPr id="20" name="Picture 2" descr="https://upload.wikimedia.org/wikipedia/commons/thumb/4/42/Ribosome_shape.png/220px-Ribosome_sh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70" y="4513488"/>
            <a:ext cx="3273877" cy="16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non-coding RNA (</a:t>
            </a:r>
            <a:r>
              <a:rPr lang="en-US" dirty="0" err="1" smtClean="0"/>
              <a:t>lncRNA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309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Regulates transcription &amp; translation process</a:t>
            </a:r>
          </a:p>
          <a:p>
            <a:r>
              <a:rPr lang="en-US" dirty="0" smtClean="0"/>
              <a:t>Many different mechanism</a:t>
            </a:r>
          </a:p>
          <a:p>
            <a:pPr lvl="1"/>
            <a:r>
              <a:rPr lang="en-US" dirty="0" smtClean="0"/>
              <a:t>Inhibition </a:t>
            </a:r>
          </a:p>
          <a:p>
            <a:pPr lvl="1"/>
            <a:r>
              <a:rPr lang="en-US" dirty="0" smtClean="0"/>
              <a:t>Promotion</a:t>
            </a:r>
          </a:p>
          <a:p>
            <a:pPr lvl="1"/>
            <a:r>
              <a:rPr lang="en-US" dirty="0" smtClean="0"/>
              <a:t>Modifications</a:t>
            </a:r>
          </a:p>
          <a:p>
            <a:r>
              <a:rPr lang="en-US" dirty="0" smtClean="0"/>
              <a:t>Used to be considered “junk” DNA</a:t>
            </a:r>
          </a:p>
          <a:p>
            <a:r>
              <a:rPr lang="en-US" dirty="0" smtClean="0"/>
              <a:t>For example, </a:t>
            </a:r>
            <a:r>
              <a:rPr lang="en-US" dirty="0" err="1" smtClean="0"/>
              <a:t>circRNA</a:t>
            </a:r>
            <a:r>
              <a:rPr lang="en-US" dirty="0" smtClean="0"/>
              <a:t> is a class of </a:t>
            </a:r>
            <a:r>
              <a:rPr lang="en-US" dirty="0" err="1" smtClean="0"/>
              <a:t>lncRNA</a:t>
            </a:r>
            <a:endParaRPr lang="en-US" dirty="0"/>
          </a:p>
          <a:p>
            <a:pPr lvl="1"/>
            <a:r>
              <a:rPr lang="en-US" dirty="0" smtClean="0"/>
              <a:t>Back-splicing to create a loop &amp; can recruit miRNAs (another way to regulate mRNA translation)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385762"/>
            <a:ext cx="3048000" cy="54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91500" y="5816600"/>
            <a:ext cx="341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Figure 1 Wang et. al, 2011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RNA (miRNA)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Regulates translation</a:t>
            </a:r>
          </a:p>
          <a:p>
            <a:r>
              <a:rPr lang="en-US" dirty="0" smtClean="0"/>
              <a:t>Thought to inhibit translation: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nhibits binding capabilities of translational elements</a:t>
            </a:r>
          </a:p>
          <a:p>
            <a:pPr lvl="1"/>
            <a:r>
              <a:rPr lang="en-US" dirty="0" smtClean="0"/>
              <a:t>Promotes degradation of targeted mRNA</a:t>
            </a:r>
          </a:p>
          <a:p>
            <a:r>
              <a:rPr lang="en-US" dirty="0" smtClean="0"/>
              <a:t>However, functionality is not as straight forward compared to other known RNA types</a:t>
            </a:r>
          </a:p>
          <a:p>
            <a:pPr lvl="1"/>
            <a:r>
              <a:rPr lang="en-US" dirty="0" smtClean="0"/>
              <a:t>Wasn’t recognized as it’s own class of RNA till early 2000s.   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997701" y="1320801"/>
            <a:ext cx="4572000" cy="4135438"/>
            <a:chOff x="2505075" y="2344737"/>
            <a:chExt cx="3641725" cy="3162301"/>
          </a:xfrm>
        </p:grpSpPr>
        <p:pic>
          <p:nvPicPr>
            <p:cNvPr id="5122" name="Picture 2" descr="Figure thumbnail gr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1727"/>
            <a:stretch/>
          </p:blipFill>
          <p:spPr bwMode="auto">
            <a:xfrm>
              <a:off x="2505075" y="2344737"/>
              <a:ext cx="3641725" cy="316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898900" y="2654300"/>
              <a:ext cx="2146300" cy="368300"/>
              <a:chOff x="3898900" y="2654300"/>
              <a:chExt cx="2146300" cy="3683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898900" y="2654300"/>
                <a:ext cx="495300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2705100"/>
                <a:ext cx="635000" cy="317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8064500" y="5295900"/>
            <a:ext cx="360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Figure 1 </a:t>
            </a:r>
            <a:r>
              <a:rPr lang="en-US" dirty="0" err="1" smtClean="0"/>
              <a:t>Meydan</a:t>
            </a:r>
            <a:r>
              <a:rPr lang="en-US" dirty="0" smtClean="0"/>
              <a:t> et. al,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RNA expression technologies</a:t>
            </a:r>
            <a:endParaRPr lang="en-US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98417313"/>
              </p:ext>
            </p:extLst>
          </p:nvPr>
        </p:nvGraphicFramePr>
        <p:xfrm>
          <a:off x="950504" y="1749035"/>
          <a:ext cx="10290992" cy="426561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406360">
                  <a:extLst>
                    <a:ext uri="{9D8B030D-6E8A-4147-A177-3AD203B41FA5}">
                      <a16:colId xmlns:a16="http://schemas.microsoft.com/office/drawing/2014/main" val="1337699115"/>
                    </a:ext>
                  </a:extLst>
                </a:gridCol>
                <a:gridCol w="1845110">
                  <a:extLst>
                    <a:ext uri="{9D8B030D-6E8A-4147-A177-3AD203B41FA5}">
                      <a16:colId xmlns:a16="http://schemas.microsoft.com/office/drawing/2014/main" val="2831894844"/>
                    </a:ext>
                  </a:extLst>
                </a:gridCol>
                <a:gridCol w="2091714">
                  <a:extLst>
                    <a:ext uri="{9D8B030D-6E8A-4147-A177-3AD203B41FA5}">
                      <a16:colId xmlns:a16="http://schemas.microsoft.com/office/drawing/2014/main" val="4288271709"/>
                    </a:ext>
                  </a:extLst>
                </a:gridCol>
                <a:gridCol w="1473904">
                  <a:extLst>
                    <a:ext uri="{9D8B030D-6E8A-4147-A177-3AD203B41FA5}">
                      <a16:colId xmlns:a16="http://schemas.microsoft.com/office/drawing/2014/main" val="1552237049"/>
                    </a:ext>
                  </a:extLst>
                </a:gridCol>
                <a:gridCol w="1473904">
                  <a:extLst>
                    <a:ext uri="{9D8B030D-6E8A-4147-A177-3AD203B41FA5}">
                      <a16:colId xmlns:a16="http://schemas.microsoft.com/office/drawing/2014/main" val="2910159751"/>
                    </a:ext>
                  </a:extLst>
                </a:gridCol>
              </a:tblGrid>
              <a:tr h="7109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Technology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High</a:t>
                      </a:r>
                      <a:r>
                        <a:rPr lang="en-US" sz="2000" baseline="0" dirty="0" smtClean="0"/>
                        <a:t> Thr</a:t>
                      </a:r>
                      <a:r>
                        <a:rPr lang="en-US" sz="2000" dirty="0" smtClean="0"/>
                        <a:t>oughput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Quantitativeness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 Cell 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Ease</a:t>
                      </a:r>
                      <a:r>
                        <a:rPr lang="en-US" sz="2000" baseline="0" dirty="0" smtClean="0"/>
                        <a:t> of Use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90318"/>
                  </a:ext>
                </a:extLst>
              </a:tr>
              <a:tr h="7109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Northern blot</a:t>
                      </a:r>
                      <a:r>
                        <a:rPr lang="en-US" sz="2000" baseline="0" dirty="0" smtClean="0"/>
                        <a:t> (1977)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92403"/>
                  </a:ext>
                </a:extLst>
              </a:tr>
              <a:tr h="7109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RT-qPCR (1990)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81566"/>
                  </a:ext>
                </a:extLst>
              </a:tr>
              <a:tr h="7109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Microarrays (1995)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38610"/>
                  </a:ext>
                </a:extLst>
              </a:tr>
              <a:tr h="7109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RNA-</a:t>
                      </a:r>
                      <a:r>
                        <a:rPr lang="en-US" sz="2000" dirty="0" err="1" smtClean="0"/>
                        <a:t>Seq</a:t>
                      </a:r>
                      <a:r>
                        <a:rPr lang="en-US" sz="2000" dirty="0" smtClean="0"/>
                        <a:t> (2008)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78469"/>
                  </a:ext>
                </a:extLst>
              </a:tr>
              <a:tr h="71093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scRNA-Seq</a:t>
                      </a:r>
                      <a:r>
                        <a:rPr lang="en-US" sz="2000" baseline="0" dirty="0" smtClean="0"/>
                        <a:t> (2014)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++++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----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85720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Biological Organization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</a:t>
            </a:fld>
            <a:endParaRPr lang="en-US"/>
          </a:p>
        </p:txBody>
      </p:sp>
      <p:pic>
        <p:nvPicPr>
          <p:cNvPr id="6146" name="Picture 2" descr="Image result for levels of biology cell to tiss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85925"/>
            <a:ext cx="5715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31439" y="5111606"/>
            <a:ext cx="1996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Encyclopedia Britannica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169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https://upload.wikimedia.org/wikipedia/commons/thumb/4/4d/Northern_blot_diagram.png/1024px-Northern_blo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3" y="636678"/>
            <a:ext cx="4572000" cy="38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223" y="60959"/>
            <a:ext cx="586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Northern Blot				RT-qPCR</a:t>
            </a:r>
            <a:endParaRPr lang="en-US" sz="2400" dirty="0"/>
          </a:p>
        </p:txBody>
      </p:sp>
      <p:pic>
        <p:nvPicPr>
          <p:cNvPr id="1028" name="Picture 4" descr="Tucker PC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9"/>
          <a:stretch/>
        </p:blipFill>
        <p:spPr bwMode="auto">
          <a:xfrm>
            <a:off x="5180414" y="496704"/>
            <a:ext cx="6400800" cy="38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9601" y="5329646"/>
            <a:ext cx="4143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Limited to very small list of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membrane blot or primers</a:t>
            </a:r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11733" y="4460963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0848725" y="4460963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667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32" y="369669"/>
            <a:ext cx="5549492" cy="53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Microarray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15949" y="8725081"/>
            <a:ext cx="2743200" cy="365125"/>
          </a:xfrm>
        </p:spPr>
        <p:txBody>
          <a:bodyPr/>
          <a:lstStyle/>
          <a:p>
            <a:fld id="{3CC1C7ED-2515-47EF-B4C2-9BD0BC5D2F8E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94258" y="5682343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affymetrix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74914" y="1524000"/>
            <a:ext cx="50183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genome-wide application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Individual probes are 20-25 </a:t>
            </a:r>
            <a:r>
              <a:rPr lang="en-US" sz="2400" dirty="0" err="1" smtClean="0"/>
              <a:t>bp</a:t>
            </a:r>
            <a:r>
              <a:rPr lang="en-US" sz="2400" dirty="0" smtClean="0"/>
              <a:t> long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Probeset</a:t>
            </a:r>
            <a:r>
              <a:rPr lang="en-US" sz="2400" dirty="0" smtClean="0"/>
              <a:t> is group of probes that probe same region which are summarized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Target specific areas of 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3’ end of gene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Drawback: need to know sequence of RNA when designing the microarray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061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or RNA</a:t>
            </a:r>
          </a:p>
          <a:p>
            <a:r>
              <a:rPr lang="en-US" dirty="0" smtClean="0"/>
              <a:t>Want the raw sequences</a:t>
            </a:r>
          </a:p>
          <a:p>
            <a:r>
              <a:rPr lang="en-US" dirty="0" smtClean="0"/>
              <a:t>This is a game changer as you don’t need to know sequence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22</a:t>
            </a:fld>
            <a:endParaRPr lang="en-US"/>
          </a:p>
        </p:txBody>
      </p:sp>
      <p:pic>
        <p:nvPicPr>
          <p:cNvPr id="11266" name="Picture 2" descr="Image result for dna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0" y="3432189"/>
            <a:ext cx="3887470" cy="22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3777" y="5863107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clarkesworld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260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Sequencing </a:t>
            </a:r>
            <a:br>
              <a:rPr lang="en-US" dirty="0" smtClean="0"/>
            </a:b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1667" t="35371" r="55104" b="22592"/>
          <a:stretch/>
        </p:blipFill>
        <p:spPr>
          <a:xfrm>
            <a:off x="6477000" y="704850"/>
            <a:ext cx="5029200" cy="5119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81457" y="5815693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RNAseqlopedia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803399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1: Design Experiment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Study Design: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Differential expression between case vs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Longitudinal study of gene expression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you just want mRNA?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about small RNA?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you interested in isoform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you interested in cell type proportions?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important is quantitation to you to get the most bang for your buck?   </a:t>
            </a:r>
          </a:p>
        </p:txBody>
      </p:sp>
    </p:spTree>
    <p:extLst>
      <p:ext uri="{BB962C8B-B14F-4D97-AF65-F5344CB8AC3E}">
        <p14:creationId xmlns:p14="http://schemas.microsoft.com/office/powerpoint/2010/main" val="114271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: RNA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Stabilize RNA:</a:t>
            </a:r>
          </a:p>
          <a:p>
            <a:pPr lvl="1"/>
            <a:r>
              <a:rPr lang="en-US" dirty="0" smtClean="0"/>
              <a:t>RNA degrades immediately once </a:t>
            </a:r>
            <a:r>
              <a:rPr lang="en-US" dirty="0" smtClean="0">
                <a:solidFill>
                  <a:srgbClr val="FF0000"/>
                </a:solidFill>
              </a:rPr>
              <a:t>tissue</a:t>
            </a:r>
            <a:r>
              <a:rPr lang="en-US" dirty="0" smtClean="0"/>
              <a:t> is </a:t>
            </a:r>
            <a:r>
              <a:rPr lang="en-US" dirty="0" smtClean="0"/>
              <a:t>harvested</a:t>
            </a:r>
            <a:endParaRPr lang="en-US" dirty="0" smtClean="0"/>
          </a:p>
          <a:p>
            <a:pPr lvl="1"/>
            <a:r>
              <a:rPr lang="en-US" dirty="0" smtClean="0"/>
              <a:t>Flash freezing IS NOT ENOUGH</a:t>
            </a:r>
            <a:endParaRPr lang="en-US" dirty="0"/>
          </a:p>
          <a:p>
            <a:pPr lvl="1"/>
            <a:r>
              <a:rPr lang="en-US" dirty="0" err="1" smtClean="0"/>
              <a:t>RNAstable</a:t>
            </a:r>
            <a:r>
              <a:rPr lang="en-US" dirty="0"/>
              <a:t>® </a:t>
            </a:r>
            <a:r>
              <a:rPr lang="en-US" dirty="0" smtClean="0"/>
              <a:t>(</a:t>
            </a:r>
            <a:r>
              <a:rPr lang="en-US" dirty="0" err="1" smtClean="0"/>
              <a:t>Biomatrica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RNAlater</a:t>
            </a:r>
            <a:r>
              <a:rPr lang="en-US" dirty="0"/>
              <a:t>® </a:t>
            </a:r>
            <a:r>
              <a:rPr lang="en-US" dirty="0" smtClean="0"/>
              <a:t>(</a:t>
            </a:r>
            <a:r>
              <a:rPr lang="en-US" dirty="0" err="1" smtClean="0"/>
              <a:t>Qiagen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Isolate and purify RNA</a:t>
            </a:r>
          </a:p>
          <a:p>
            <a:pPr lvl="1"/>
            <a:r>
              <a:rPr lang="en-US" dirty="0" smtClean="0"/>
              <a:t>Part of this step is a size filter</a:t>
            </a:r>
          </a:p>
          <a:p>
            <a:pPr lvl="1"/>
            <a:r>
              <a:rPr lang="en-US" dirty="0" smtClean="0"/>
              <a:t>200 </a:t>
            </a:r>
            <a:r>
              <a:rPr lang="en-US" dirty="0" err="1" smtClean="0"/>
              <a:t>bp</a:t>
            </a:r>
            <a:r>
              <a:rPr lang="en-US" dirty="0" smtClean="0"/>
              <a:t> filter</a:t>
            </a:r>
          </a:p>
          <a:p>
            <a:pPr lvl="2"/>
            <a:r>
              <a:rPr lang="en-US" dirty="0" smtClean="0"/>
              <a:t>Many times &lt;200 </a:t>
            </a:r>
            <a:r>
              <a:rPr lang="en-US" dirty="0" err="1" smtClean="0"/>
              <a:t>bp</a:t>
            </a:r>
            <a:r>
              <a:rPr lang="en-US" dirty="0" smtClean="0"/>
              <a:t> section is thrown out</a:t>
            </a:r>
          </a:p>
          <a:p>
            <a:pPr lvl="2"/>
            <a:r>
              <a:rPr lang="en-US" dirty="0" smtClean="0"/>
              <a:t>NOT ideal for small RNA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72199" y="423333"/>
            <a:ext cx="5444068" cy="57536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Assessing quality and quantity of RNA</a:t>
            </a:r>
          </a:p>
          <a:p>
            <a:pPr marL="457200" lvl="1" indent="0">
              <a:buNone/>
            </a:pPr>
            <a:r>
              <a:rPr lang="en-US" dirty="0" smtClean="0"/>
              <a:t>Agarose gels and/or </a:t>
            </a:r>
            <a:r>
              <a:rPr lang="en-US" dirty="0" err="1" smtClean="0"/>
              <a:t>Bioanalyzer</a:t>
            </a:r>
            <a:r>
              <a:rPr lang="en-US" dirty="0" smtClean="0"/>
              <a:t>                                  		Intact            Degraded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Quantitate </a:t>
            </a:r>
            <a:r>
              <a:rPr lang="en-US" dirty="0"/>
              <a:t>RNA is by measuring the absorbance at 260 </a:t>
            </a:r>
            <a:r>
              <a:rPr lang="en-US" dirty="0" smtClean="0"/>
              <a:t>nm</a:t>
            </a:r>
          </a:p>
          <a:p>
            <a:pPr marL="457200" lvl="1" indent="0">
              <a:buNone/>
            </a:pPr>
            <a:r>
              <a:rPr lang="en-US" dirty="0" smtClean="0"/>
              <a:t>Clean		Contaminated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 descr="https://rnaseq.uoregon.edu/img/fig-degraded-r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7" y="1823189"/>
            <a:ext cx="4748742" cy="156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rnaseq.uoregon.edu/img/fig-rna-uv-spect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604229"/>
            <a:ext cx="4644496" cy="1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371391" y="6408360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RNAseqlopedia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620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Prep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Select/Clean RNA </a:t>
            </a:r>
          </a:p>
          <a:p>
            <a:pPr lvl="1"/>
            <a:r>
              <a:rPr lang="en-US" dirty="0" err="1" smtClean="0"/>
              <a:t>polyA</a:t>
            </a:r>
            <a:r>
              <a:rPr lang="en-US" dirty="0" smtClean="0"/>
              <a:t> selection</a:t>
            </a:r>
          </a:p>
          <a:p>
            <a:pPr lvl="1"/>
            <a:r>
              <a:rPr lang="en-US" dirty="0" err="1" smtClean="0"/>
              <a:t>rRNA</a:t>
            </a:r>
            <a:r>
              <a:rPr lang="en-US" dirty="0" smtClean="0"/>
              <a:t> depletion</a:t>
            </a:r>
          </a:p>
          <a:p>
            <a:r>
              <a:rPr lang="en-US" dirty="0" smtClean="0"/>
              <a:t>Fragment RNA</a:t>
            </a:r>
          </a:p>
          <a:p>
            <a:pPr lvl="1"/>
            <a:r>
              <a:rPr lang="en-US" dirty="0" smtClean="0"/>
              <a:t>Optional to fragment here, most protocols do</a:t>
            </a:r>
          </a:p>
          <a:p>
            <a:r>
              <a:rPr lang="en-US" dirty="0" smtClean="0"/>
              <a:t>Convert RNA to DNA</a:t>
            </a:r>
          </a:p>
          <a:p>
            <a:pPr lvl="1"/>
            <a:r>
              <a:rPr lang="en-US" dirty="0" smtClean="0"/>
              <a:t>Reverse transcriptase from retroviruses can synthesize DNA from RNA</a:t>
            </a:r>
          </a:p>
          <a:p>
            <a:r>
              <a:rPr lang="en-US" dirty="0" smtClean="0"/>
              <a:t> Or Fragment cDNA</a:t>
            </a:r>
          </a:p>
          <a:p>
            <a:r>
              <a:rPr lang="en-US" dirty="0" smtClean="0"/>
              <a:t>Repair ends add A overhang </a:t>
            </a:r>
          </a:p>
          <a:p>
            <a:pPr lvl="1"/>
            <a:r>
              <a:rPr lang="en-US" dirty="0" smtClean="0"/>
              <a:t>In figure A would be where the C’s 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11: 26 Feb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25</a:t>
            </a:fld>
            <a:endParaRPr lang="en-US"/>
          </a:p>
        </p:txBody>
      </p:sp>
      <p:pic>
        <p:nvPicPr>
          <p:cNvPr id="7170" name="Picture 2" descr="Figure 18-31  Preparation of Complementary DNA (cDNA) for Clo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1"/>
          <a:stretch/>
        </p:blipFill>
        <p:spPr bwMode="auto">
          <a:xfrm>
            <a:off x="6760502" y="291252"/>
            <a:ext cx="4354538" cy="517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40801" y="5676053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Addison Wesley Longman, </a:t>
            </a:r>
            <a:r>
              <a:rPr lang="en-US" sz="1100" dirty="0" err="1" smtClean="0"/>
              <a:t>Inc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04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Prep Part 2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Perform PCR</a:t>
            </a:r>
          </a:p>
          <a:p>
            <a:r>
              <a:rPr lang="en-US" dirty="0" smtClean="0"/>
              <a:t>Attach adapters</a:t>
            </a:r>
          </a:p>
          <a:p>
            <a:pPr lvl="1"/>
            <a:r>
              <a:rPr lang="en-US" dirty="0" smtClean="0"/>
              <a:t> Illumina: clusters are attached to the flow cell </a:t>
            </a:r>
          </a:p>
          <a:p>
            <a:pPr lvl="1"/>
            <a:r>
              <a:rPr lang="en-US" dirty="0" smtClean="0"/>
              <a:t>454, </a:t>
            </a:r>
            <a:r>
              <a:rPr lang="en-US" dirty="0" err="1" smtClean="0"/>
              <a:t>IonTorrent</a:t>
            </a:r>
            <a:r>
              <a:rPr lang="en-US" dirty="0" smtClean="0"/>
              <a:t> and </a:t>
            </a:r>
            <a:r>
              <a:rPr lang="en-US" dirty="0" err="1" smtClean="0"/>
              <a:t>SOLiD</a:t>
            </a:r>
            <a:r>
              <a:rPr lang="en-US" dirty="0" smtClean="0"/>
              <a:t>: platforms are clustered on beads using emulsion PCR</a:t>
            </a:r>
          </a:p>
          <a:p>
            <a:r>
              <a:rPr lang="en-US" dirty="0" smtClean="0"/>
              <a:t>2 types of sequence elements required:</a:t>
            </a:r>
          </a:p>
          <a:p>
            <a:pPr lvl="1"/>
            <a:r>
              <a:rPr lang="en-US" dirty="0" smtClean="0"/>
              <a:t>Terminal platform-dependent sequences required for clonal amplification</a:t>
            </a:r>
          </a:p>
          <a:p>
            <a:pPr lvl="1"/>
            <a:r>
              <a:rPr lang="en-US" dirty="0" smtClean="0"/>
              <a:t>Sequences for priming sequencing reaction</a:t>
            </a:r>
          </a:p>
          <a:p>
            <a:r>
              <a:rPr lang="en-US" dirty="0" smtClean="0"/>
              <a:t>Additional optional element are multiplexing (barcode) or 2</a:t>
            </a:r>
            <a:r>
              <a:rPr lang="en-US" baseline="30000" dirty="0" smtClean="0"/>
              <a:t>nd</a:t>
            </a:r>
            <a:r>
              <a:rPr lang="en-US" dirty="0" smtClean="0"/>
              <a:t> priming site (paired-end sequencing)</a:t>
            </a:r>
          </a:p>
          <a:p>
            <a:r>
              <a:rPr lang="en-US" dirty="0" smtClean="0"/>
              <a:t>More PCR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26</a:t>
            </a:fld>
            <a:endParaRPr lang="en-US"/>
          </a:p>
        </p:txBody>
      </p:sp>
      <p:pic>
        <p:nvPicPr>
          <p:cNvPr id="8194" name="Picture 2" descr="Schematic drawing of a complete PCR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008" y="2194559"/>
            <a:ext cx="5846205" cy="30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610186" y="4569336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3193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46493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Library Prep 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369" t="18642" r="45992" b="16420"/>
          <a:stretch/>
        </p:blipFill>
        <p:spPr>
          <a:xfrm>
            <a:off x="3484670" y="470113"/>
            <a:ext cx="5524821" cy="53617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1537" y="5781826"/>
            <a:ext cx="1508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RNAseqlopedia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5466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Sequencing Part 1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28</a:t>
            </a:fld>
            <a:endParaRPr lang="en-US" dirty="0"/>
          </a:p>
        </p:txBody>
      </p:sp>
      <p:pic>
        <p:nvPicPr>
          <p:cNvPr id="9218" name="Picture 2" descr="Image result for illumina sequ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1" y="1603587"/>
            <a:ext cx="7376372" cy="37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02410" y="5432120"/>
            <a:ext cx="23070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www.eurofinsgenomics.co.in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8859981" y="1897919"/>
            <a:ext cx="3144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cell is coated with single stranded </a:t>
            </a:r>
            <a:r>
              <a:rPr lang="en-US" dirty="0" err="1" smtClean="0"/>
              <a:t>oligos</a:t>
            </a:r>
            <a:r>
              <a:rPr lang="en-US" dirty="0" smtClean="0"/>
              <a:t> that correspond to the adapters</a:t>
            </a:r>
          </a:p>
          <a:p>
            <a:endParaRPr lang="en-US" dirty="0"/>
          </a:p>
        </p:txBody>
      </p:sp>
      <p:pic>
        <p:nvPicPr>
          <p:cNvPr id="9220" name="Picture 4" descr="Image result for illumina flow c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500" y="2895600"/>
            <a:ext cx="2811518" cy="25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07782" y="5659581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bioopticsworld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203872" y="444730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HiSeq</a:t>
            </a:r>
            <a:r>
              <a:rPr lang="en-US" dirty="0" smtClean="0"/>
              <a:t>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5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718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Make sure you have a balanced design</a:t>
            </a:r>
            <a:endParaRPr lang="en-US" dirty="0"/>
          </a:p>
          <a:p>
            <a:r>
              <a:rPr lang="en-US" dirty="0" smtClean="0"/>
              <a:t>Each lane looks like:</a:t>
            </a:r>
          </a:p>
          <a:p>
            <a:endParaRPr lang="en-US" dirty="0"/>
          </a:p>
          <a:p>
            <a:r>
              <a:rPr lang="en-US" dirty="0" smtClean="0"/>
              <a:t>Has 2 columns</a:t>
            </a:r>
          </a:p>
          <a:p>
            <a:r>
              <a:rPr lang="en-US" dirty="0" smtClean="0"/>
              <a:t>Each column up to 50 tiles</a:t>
            </a:r>
          </a:p>
          <a:p>
            <a:r>
              <a:rPr lang="en-US" dirty="0" smtClean="0"/>
              <a:t>Talk to lab and set up design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29</a:t>
            </a:fld>
            <a:endParaRPr lang="en-US"/>
          </a:p>
        </p:txBody>
      </p:sp>
      <p:pic>
        <p:nvPicPr>
          <p:cNvPr id="18434" name="Picture 2" descr="http://www.genetics.org/content/genetics/185/2/405/F4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8594"/>
            <a:ext cx="7315200" cy="56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560753" y="5958959"/>
            <a:ext cx="18197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Auer </a:t>
            </a:r>
            <a:r>
              <a:rPr lang="en-US" sz="1100" dirty="0"/>
              <a:t>&amp; </a:t>
            </a:r>
            <a:r>
              <a:rPr lang="en-US" sz="1100" dirty="0" err="1"/>
              <a:t>Doerge</a:t>
            </a:r>
            <a:r>
              <a:rPr lang="en-US" sz="1100" dirty="0"/>
              <a:t> </a:t>
            </a:r>
            <a:r>
              <a:rPr lang="en-US" sz="1100" dirty="0" smtClean="0"/>
              <a:t>2010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885" t="58923" r="72900" b="36758"/>
          <a:stretch/>
        </p:blipFill>
        <p:spPr>
          <a:xfrm>
            <a:off x="695325" y="3267075"/>
            <a:ext cx="349377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0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91187" cy="4351338"/>
          </a:xfrm>
        </p:spPr>
        <p:txBody>
          <a:bodyPr/>
          <a:lstStyle/>
          <a:p>
            <a:r>
              <a:rPr lang="en-US" dirty="0" smtClean="0"/>
              <a:t>Working unit of every living organism</a:t>
            </a:r>
          </a:p>
          <a:p>
            <a:r>
              <a:rPr lang="en-US" dirty="0" smtClean="0"/>
              <a:t>Made up of organelles</a:t>
            </a:r>
          </a:p>
          <a:p>
            <a:r>
              <a:rPr lang="en-US" dirty="0" smtClean="0"/>
              <a:t>Each has a specific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source: Wikimedia Commo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05" y="921173"/>
            <a:ext cx="5945355" cy="47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74159" y="5904086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smtClean="0"/>
              <a:t>ScienceTrends.com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757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Sequencing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6926" y="1825625"/>
            <a:ext cx="372687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Cycles of extension and imaging</a:t>
            </a:r>
          </a:p>
          <a:p>
            <a:r>
              <a:rPr lang="en-US" dirty="0" smtClean="0"/>
              <a:t>Incorporates a single florescent nucleotide</a:t>
            </a:r>
          </a:p>
          <a:p>
            <a:pPr lvl="1"/>
            <a:r>
              <a:rPr lang="en-US" dirty="0" smtClean="0"/>
              <a:t>each base has a unique color for each base </a:t>
            </a:r>
          </a:p>
          <a:p>
            <a:r>
              <a:rPr lang="en-US" dirty="0" smtClean="0"/>
              <a:t>Each base call has a quality score corresponding with it</a:t>
            </a:r>
          </a:p>
          <a:p>
            <a:pPr lvl="1"/>
            <a:r>
              <a:rPr lang="en-US" dirty="0" smtClean="0"/>
              <a:t>Longer you go along, the quality diminishes 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11: 26 Feb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30</a:t>
            </a:fld>
            <a:endParaRPr lang="en-US"/>
          </a:p>
        </p:txBody>
      </p:sp>
      <p:pic>
        <p:nvPicPr>
          <p:cNvPr id="10242" name="Picture 2" descr="FAQ 9.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7" y="1942090"/>
            <a:ext cx="6965443" cy="371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55370" y="5567587"/>
            <a:ext cx="23070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www.eurofinsgenomics.co.in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504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Single-End vs Paired-End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56573" cy="4351338"/>
          </a:xfrm>
        </p:spPr>
        <p:txBody>
          <a:bodyPr/>
          <a:lstStyle/>
          <a:p>
            <a:r>
              <a:rPr lang="en-US" dirty="0" smtClean="0"/>
              <a:t>Single only sequencing from only 1 end of the read</a:t>
            </a:r>
          </a:p>
          <a:p>
            <a:r>
              <a:rPr lang="en-US" dirty="0" smtClean="0"/>
              <a:t>Paired end sequences both ends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31</a:t>
            </a:fld>
            <a:endParaRPr lang="en-US"/>
          </a:p>
        </p:txBody>
      </p:sp>
      <p:pic>
        <p:nvPicPr>
          <p:cNvPr id="12290" name="Picture 2" descr="Image result for illumina single- vs paired end 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68" y="1827107"/>
            <a:ext cx="55530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950037" y="5919800"/>
            <a:ext cx="16818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1010genome.com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3242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Single-End vs Paired-End Pro’s and Con’s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565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Paired-end can detect quality alignments as it can detect splice junctions, genomic rearrangements, repetitive sequencing elements, gene fusions</a:t>
            </a:r>
          </a:p>
          <a:p>
            <a:r>
              <a:rPr lang="en-US" dirty="0" smtClean="0"/>
              <a:t>Single-end is more affordable and easier to process</a:t>
            </a:r>
          </a:p>
          <a:p>
            <a:r>
              <a:rPr lang="en-US" dirty="0" smtClean="0"/>
              <a:t>When it comes to quantitation and differential expression, do not gain substantially more in paired-end reads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50037" y="5919800"/>
            <a:ext cx="13436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genetics.org</a:t>
            </a:r>
            <a:endParaRPr lang="en-US" sz="1100" dirty="0"/>
          </a:p>
        </p:txBody>
      </p:sp>
      <p:pic>
        <p:nvPicPr>
          <p:cNvPr id="11" name="Picture 4" descr="Embedd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30085" r="62653" b="40366"/>
          <a:stretch/>
        </p:blipFill>
        <p:spPr bwMode="auto">
          <a:xfrm>
            <a:off x="6637020" y="1728989"/>
            <a:ext cx="4892039" cy="411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757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33</a:t>
            </a:fld>
            <a:endParaRPr lang="en-US"/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79" y="336233"/>
            <a:ext cx="7988935" cy="599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8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Single-cell Sequencing: 10x Genomics </a:t>
            </a:r>
            <a:endParaRPr lang="en-US" dirty="0"/>
          </a:p>
        </p:txBody>
      </p:sp>
      <p:pic>
        <p:nvPicPr>
          <p:cNvPr id="15362" name="Picture 2" descr="https://www.genewiz.com/-/media/Images/Services/NGS/Workflows/10x-infographic.ashx?la=en&amp;hash=6473C23A1960466D95501FB4BD87FAE251B1D8D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55" y="1571625"/>
            <a:ext cx="7021820" cy="43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5814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Separating out cells prior to sequencing </a:t>
            </a:r>
          </a:p>
          <a:p>
            <a:r>
              <a:rPr lang="en-US" dirty="0" smtClean="0"/>
              <a:t>Adding on specific barcode to each cDNA to tell which cell it came from</a:t>
            </a:r>
          </a:p>
          <a:p>
            <a:r>
              <a:rPr lang="en-US" dirty="0" smtClean="0"/>
              <a:t>Pro: single cell level</a:t>
            </a:r>
          </a:p>
          <a:p>
            <a:r>
              <a:rPr lang="en-US" dirty="0" smtClean="0"/>
              <a:t>In practice I’ve only seen analyses where they determine different proportions of cell types (or clusters) between groups. 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35937" y="5919800"/>
            <a:ext cx="1449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10x Genomics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330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known as: </a:t>
            </a:r>
            <a:r>
              <a:rPr lang="en-US" dirty="0"/>
              <a:t>3’Tag-RNA-Seq, Digital RNA-</a:t>
            </a:r>
            <a:r>
              <a:rPr lang="en-US" dirty="0" err="1"/>
              <a:t>seq</a:t>
            </a:r>
            <a:r>
              <a:rPr lang="en-US" dirty="0"/>
              <a:t>, </a:t>
            </a:r>
            <a:r>
              <a:rPr lang="en-US" dirty="0" smtClean="0"/>
              <a:t>Quant-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Only generates only a single library molecule per transcript, complementary to 3’ sequence</a:t>
            </a:r>
          </a:p>
          <a:p>
            <a:r>
              <a:rPr lang="en-US" dirty="0" smtClean="0"/>
              <a:t>Low cost and low noise for gene expression profiling</a:t>
            </a:r>
          </a:p>
          <a:p>
            <a:pPr lvl="1"/>
            <a:r>
              <a:rPr lang="en-US" dirty="0" smtClean="0"/>
              <a:t>1/10 cost of traditional 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NOT good for isoform analysis or identifying splice junctions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data viewed in UCSC genome browser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430" t="55116" r="72656" b="29074"/>
          <a:stretch/>
        </p:blipFill>
        <p:spPr>
          <a:xfrm>
            <a:off x="6109935" y="3057525"/>
            <a:ext cx="5748689" cy="15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83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Isoform-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Also known as: </a:t>
            </a:r>
            <a:r>
              <a:rPr lang="en-US" dirty="0" err="1" smtClean="0"/>
              <a:t>Iso-Seq</a:t>
            </a:r>
            <a:r>
              <a:rPr lang="en-US" dirty="0" smtClean="0"/>
              <a:t>, single molecular real time (SMRT)-</a:t>
            </a:r>
            <a:r>
              <a:rPr lang="en-US" dirty="0" err="1" smtClean="0"/>
              <a:t>seq</a:t>
            </a:r>
            <a:endParaRPr lang="en-US" dirty="0"/>
          </a:p>
          <a:p>
            <a:r>
              <a:rPr lang="en-US" dirty="0" err="1" smtClean="0"/>
              <a:t>PacBio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This gives you full length transcript information</a:t>
            </a:r>
          </a:p>
          <a:p>
            <a:r>
              <a:rPr lang="en-US" dirty="0" smtClean="0"/>
              <a:t>Biased toward shorter transcripts as your enzyme needs to stay and keep looping around</a:t>
            </a:r>
          </a:p>
          <a:p>
            <a:r>
              <a:rPr lang="en-US" dirty="0" smtClean="0"/>
              <a:t>Fantastic if you are interested in isoform information</a:t>
            </a:r>
          </a:p>
          <a:p>
            <a:r>
              <a:rPr lang="en-US" dirty="0" smtClean="0"/>
              <a:t>Very expensive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53324" y="276224"/>
            <a:ext cx="2657476" cy="6316663"/>
            <a:chOff x="8134350" y="628650"/>
            <a:chExt cx="2927350" cy="7107238"/>
          </a:xfrm>
        </p:grpSpPr>
        <p:pic>
          <p:nvPicPr>
            <p:cNvPr id="16386" name="Picture 2" descr="https://www.researchgate.net/publication/313315473/figure/fig2/AS:566966961098752@1512186865318/A-work-flow-for-3end-seq-and-PacBio-Iso-seq-A-Multiple-versions-of-global-profiling_W64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8"/>
            <a:stretch/>
          </p:blipFill>
          <p:spPr bwMode="auto">
            <a:xfrm>
              <a:off x="8134350" y="649287"/>
              <a:ext cx="2927350" cy="7086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8134350" y="628650"/>
              <a:ext cx="466725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296237" y="5424500"/>
            <a:ext cx="14959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Yeh</a:t>
            </a:r>
            <a:r>
              <a:rPr lang="en-US" sz="1100" dirty="0" smtClean="0"/>
              <a:t> et al, 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8022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Depth/Coverage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Coverage = # Bases Generated / Total Genome</a:t>
            </a:r>
          </a:p>
          <a:p>
            <a:r>
              <a:rPr lang="en-US" sz="3400" dirty="0" smtClean="0"/>
              <a:t>Reads are not distributed evenly across a transcript (or genome)</a:t>
            </a:r>
          </a:p>
          <a:p>
            <a:r>
              <a:rPr lang="en-US" sz="3400" dirty="0"/>
              <a:t>Differential expression: 25-30M </a:t>
            </a:r>
            <a:r>
              <a:rPr lang="en-US" sz="3400" dirty="0" smtClean="0"/>
              <a:t>reads/sample</a:t>
            </a:r>
            <a:endParaRPr lang="en-US" sz="3400" dirty="0"/>
          </a:p>
          <a:p>
            <a:r>
              <a:rPr lang="en-US" sz="3400" dirty="0"/>
              <a:t>Rare transcript, splice variants, de </a:t>
            </a:r>
            <a:r>
              <a:rPr lang="en-US" sz="3400" dirty="0" smtClean="0"/>
              <a:t>novo transcriptome</a:t>
            </a:r>
            <a:r>
              <a:rPr lang="en-US" sz="3400" dirty="0"/>
              <a:t>: 100-200M </a:t>
            </a:r>
            <a:r>
              <a:rPr lang="en-US" sz="3400" dirty="0" smtClean="0"/>
              <a:t>reads/sample</a:t>
            </a:r>
          </a:p>
          <a:p>
            <a:endParaRPr lang="en-US" sz="3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6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Questions to Ask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 of RNA do you want to look at?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sequencing technology most benefits you and your hypothesis?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 you want isoform information?</a:t>
            </a:r>
            <a:endParaRPr lang="en-US" dirty="0"/>
          </a:p>
          <a:p>
            <a:pPr lvl="1"/>
            <a:r>
              <a:rPr lang="en-US" dirty="0" smtClean="0"/>
              <a:t>Potentially reconstruct a transcriptome?</a:t>
            </a:r>
          </a:p>
          <a:p>
            <a:pPr lvl="1"/>
            <a:r>
              <a:rPr lang="en-US" dirty="0" smtClean="0"/>
              <a:t>Want to look at gene fusions?</a:t>
            </a:r>
          </a:p>
          <a:p>
            <a:pPr lvl="1"/>
            <a:r>
              <a:rPr lang="en-US" dirty="0" smtClean="0"/>
              <a:t>Is there a well annotated transcriptome for your species?</a:t>
            </a:r>
          </a:p>
          <a:p>
            <a:r>
              <a:rPr lang="en-US" dirty="0" smtClean="0"/>
              <a:t>Do you need individual cell information?</a:t>
            </a:r>
          </a:p>
          <a:p>
            <a:r>
              <a:rPr lang="en-US" dirty="0" smtClean="0"/>
              <a:t>Do you need high sample sizes for modeling?</a:t>
            </a:r>
          </a:p>
          <a:p>
            <a:pPr lvl="1"/>
            <a:r>
              <a:rPr lang="en-US" dirty="0" smtClean="0"/>
              <a:t>Longitudinal models</a:t>
            </a:r>
          </a:p>
          <a:p>
            <a:pPr lvl="1"/>
            <a:r>
              <a:rPr lang="en-US" dirty="0" smtClean="0"/>
              <a:t>Data-driven network analysis (WGCNA)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https://i.pinimg.com/originals/31/f6/e2/31f6e25f40aa15aaf140daf7d79b0c9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0"/>
          <a:stretch/>
        </p:blipFill>
        <p:spPr bwMode="auto">
          <a:xfrm>
            <a:off x="1468995" y="2260599"/>
            <a:ext cx="3852305" cy="3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603337" y="5881700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RNA-</a:t>
            </a:r>
            <a:r>
              <a:rPr lang="en-US" sz="1100" dirty="0" err="1" smtClean="0"/>
              <a:t>Seq</a:t>
            </a:r>
            <a:r>
              <a:rPr lang="en-US" sz="1100" dirty="0" smtClean="0"/>
              <a:t> Blog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9948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Merino J, </a:t>
            </a:r>
            <a:r>
              <a:rPr lang="en-US" dirty="0" err="1" smtClean="0"/>
              <a:t>Florez</a:t>
            </a:r>
            <a:r>
              <a:rPr lang="en-US" dirty="0" smtClean="0"/>
              <a:t> JC, (2018) </a:t>
            </a:r>
            <a:r>
              <a:rPr lang="en-US" i="1" dirty="0" smtClean="0"/>
              <a:t>Precision </a:t>
            </a:r>
            <a:r>
              <a:rPr lang="en-US" i="1" dirty="0"/>
              <a:t>medicine in diabetes: an </a:t>
            </a:r>
            <a:r>
              <a:rPr lang="en-US" i="1" dirty="0" smtClean="0"/>
              <a:t>opportunity for </a:t>
            </a:r>
            <a:r>
              <a:rPr lang="en-US" i="1" dirty="0"/>
              <a:t>clinical </a:t>
            </a:r>
            <a:r>
              <a:rPr lang="en-US" i="1" dirty="0" smtClean="0"/>
              <a:t>translation</a:t>
            </a:r>
            <a:r>
              <a:rPr lang="en-US" dirty="0" smtClean="0"/>
              <a:t>. A</a:t>
            </a:r>
            <a:r>
              <a:rPr lang="en-US" dirty="0"/>
              <a:t>nn. N.Y. Acad. Sci. </a:t>
            </a:r>
            <a:r>
              <a:rPr lang="en-US" dirty="0" smtClean="0"/>
              <a:t>1411:140–152.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García-Sevillano </a:t>
            </a:r>
            <a:r>
              <a:rPr lang="es-ES" dirty="0" smtClean="0"/>
              <a:t>MÁ, García-Barrera T, Gómez-Ariza JL. (2015) </a:t>
            </a:r>
            <a:r>
              <a:rPr lang="en-US" i="1" dirty="0"/>
              <a:t>Environmental metabolomics: Biological markers for metal toxicity</a:t>
            </a:r>
            <a:r>
              <a:rPr lang="en-US" dirty="0" smtClean="0"/>
              <a:t>. Electrophoresis. 2015 Sep;36(18):2348-2365.</a:t>
            </a:r>
          </a:p>
          <a:p>
            <a:pPr marL="0" indent="0">
              <a:buNone/>
            </a:pPr>
            <a:r>
              <a:rPr lang="en-US" dirty="0" err="1" smtClean="0"/>
              <a:t>Meydan</a:t>
            </a:r>
            <a:r>
              <a:rPr lang="en-US" dirty="0" smtClean="0"/>
              <a:t> C, </a:t>
            </a:r>
            <a:r>
              <a:rPr lang="en-US" dirty="0" err="1" smtClean="0"/>
              <a:t>Shenhar-Tsarfaty</a:t>
            </a:r>
            <a:r>
              <a:rPr lang="en-US" dirty="0" smtClean="0"/>
              <a:t> S, </a:t>
            </a:r>
            <a:r>
              <a:rPr lang="en-US" dirty="0" err="1" smtClean="0"/>
              <a:t>Soreq</a:t>
            </a:r>
            <a:r>
              <a:rPr lang="en-US" dirty="0" smtClean="0"/>
              <a:t> H. (2016) </a:t>
            </a:r>
            <a:r>
              <a:rPr lang="en-US" i="1" dirty="0" smtClean="0"/>
              <a:t>MicroRNA Regulators of Anxiety and Metabolic Disorders</a:t>
            </a:r>
            <a:r>
              <a:rPr lang="en-US" dirty="0" smtClean="0"/>
              <a:t>. Trends </a:t>
            </a:r>
            <a:r>
              <a:rPr lang="en-US" dirty="0" err="1" smtClean="0"/>
              <a:t>Mol</a:t>
            </a:r>
            <a:r>
              <a:rPr lang="en-US" dirty="0" smtClean="0"/>
              <a:t> Med. 2016 Sep;22(9):798-812. </a:t>
            </a:r>
          </a:p>
          <a:p>
            <a:pPr marL="0" indent="0">
              <a:buNone/>
            </a:pPr>
            <a:r>
              <a:rPr lang="en-US" dirty="0"/>
              <a:t>Wang, KC and Chang </a:t>
            </a:r>
            <a:r>
              <a:rPr lang="en-US" dirty="0" smtClean="0"/>
              <a:t>HY. (2011) </a:t>
            </a:r>
            <a:r>
              <a:rPr lang="en-US" i="1" dirty="0"/>
              <a:t>Molecular Mechanisms of Long Noncoding RNAs</a:t>
            </a:r>
            <a:r>
              <a:rPr lang="en-US" dirty="0"/>
              <a:t>. </a:t>
            </a:r>
            <a:r>
              <a:rPr lang="en-US" dirty="0" err="1"/>
              <a:t>Mol</a:t>
            </a:r>
            <a:r>
              <a:rPr lang="en-US" dirty="0"/>
              <a:t> Cell. 2011 Sep 16;43(6):</a:t>
            </a:r>
            <a:r>
              <a:rPr lang="en-US" dirty="0" smtClean="0"/>
              <a:t>904-14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Yeh</a:t>
            </a:r>
            <a:r>
              <a:rPr lang="en-US" dirty="0"/>
              <a:t>, </a:t>
            </a:r>
            <a:r>
              <a:rPr lang="en-US" dirty="0" err="1"/>
              <a:t>Hsin</a:t>
            </a:r>
            <a:r>
              <a:rPr lang="en-US" dirty="0"/>
              <a:t>-Sung and Zhang, Wei and Yong, </a:t>
            </a:r>
            <a:r>
              <a:rPr lang="en-US" dirty="0" err="1" smtClean="0"/>
              <a:t>Jeongsik</a:t>
            </a:r>
            <a:r>
              <a:rPr lang="en-US" dirty="0" smtClean="0"/>
              <a:t>. (2017) </a:t>
            </a:r>
            <a:r>
              <a:rPr lang="en-US" dirty="0"/>
              <a:t>Analyses of alternative polyadenylation: from old school biochemistry to high-throughput </a:t>
            </a:r>
            <a:r>
              <a:rPr lang="en-US" dirty="0" smtClean="0"/>
              <a:t>technologies</a:t>
            </a:r>
            <a:r>
              <a:rPr lang="en-US" dirty="0"/>
              <a:t>. BMB Rep</a:t>
            </a:r>
            <a:r>
              <a:rPr lang="en-US" dirty="0" smtClean="0"/>
              <a:t>. </a:t>
            </a:r>
            <a:r>
              <a:rPr lang="en-US" dirty="0"/>
              <a:t>50(4): 201–207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Auer &amp; </a:t>
            </a:r>
            <a:r>
              <a:rPr lang="en-US" dirty="0" err="1"/>
              <a:t>Doerge</a:t>
            </a:r>
            <a:r>
              <a:rPr lang="en-US" dirty="0"/>
              <a:t> (2010) </a:t>
            </a:r>
            <a:r>
              <a:rPr lang="en-US" i="1" dirty="0"/>
              <a:t>Statistical Design and Analysis of RNA Sequencing </a:t>
            </a:r>
            <a:r>
              <a:rPr lang="en-US" i="1" dirty="0" smtClean="0"/>
              <a:t>Data. </a:t>
            </a:r>
            <a:r>
              <a:rPr lang="en-US" dirty="0" smtClean="0"/>
              <a:t>185:405-416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 of Microbiology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963" y="1585401"/>
            <a:ext cx="365953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Within each cell, this process is taking place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Seems like a pretty simple linear progression</a:t>
            </a:r>
          </a:p>
          <a:p>
            <a:r>
              <a:rPr lang="en-US" dirty="0" smtClean="0"/>
              <a:t>3 classes of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474" t="29815" r="23073" b="43240"/>
          <a:stretch/>
        </p:blipFill>
        <p:spPr>
          <a:xfrm>
            <a:off x="5086987" y="1985958"/>
            <a:ext cx="6497794" cy="25312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86925" y="4471988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rbpaonline.com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2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‘Omics?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963" y="1585401"/>
            <a:ext cx="365953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 is to understand </a:t>
            </a:r>
            <a:r>
              <a:rPr lang="en-US" dirty="0"/>
              <a:t>the behavior of cells, tissues, organs, and the whole organism at the molecular level </a:t>
            </a:r>
            <a:endParaRPr lang="en-US" dirty="0" smtClean="0"/>
          </a:p>
          <a:p>
            <a:r>
              <a:rPr lang="en-US" dirty="0" smtClean="0"/>
              <a:t>High throughput data relating to a biology “</a:t>
            </a:r>
            <a:r>
              <a:rPr lang="en-US" dirty="0" err="1" smtClean="0"/>
              <a:t>ome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Gen</a:t>
            </a:r>
            <a:r>
              <a:rPr lang="en-US" dirty="0" smtClean="0">
                <a:solidFill>
                  <a:srgbClr val="FF0000"/>
                </a:solidFill>
              </a:rPr>
              <a:t>ome</a:t>
            </a:r>
          </a:p>
          <a:p>
            <a:pPr lvl="1"/>
            <a:r>
              <a:rPr lang="en-US" dirty="0" smtClean="0"/>
              <a:t>Transcript</a:t>
            </a:r>
            <a:r>
              <a:rPr lang="en-US" dirty="0" smtClean="0">
                <a:solidFill>
                  <a:srgbClr val="FF0000"/>
                </a:solidFill>
              </a:rPr>
              <a:t>ome</a:t>
            </a:r>
          </a:p>
          <a:p>
            <a:pPr lvl="1"/>
            <a:r>
              <a:rPr lang="en-US" dirty="0" smtClean="0"/>
              <a:t>Prote</a:t>
            </a:r>
            <a:r>
              <a:rPr lang="en-US" dirty="0" smtClean="0">
                <a:solidFill>
                  <a:srgbClr val="FF0000"/>
                </a:solidFill>
              </a:rPr>
              <a:t>ome</a:t>
            </a:r>
          </a:p>
          <a:p>
            <a:pPr lvl="1"/>
            <a:r>
              <a:rPr lang="en-US" dirty="0" smtClean="0"/>
              <a:t>Metabol</a:t>
            </a:r>
            <a:r>
              <a:rPr lang="en-US" dirty="0" smtClean="0">
                <a:solidFill>
                  <a:srgbClr val="FF0000"/>
                </a:solidFill>
              </a:rPr>
              <a:t>ome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Epigen</a:t>
            </a:r>
            <a:r>
              <a:rPr lang="en-US" dirty="0" err="1" smtClean="0">
                <a:solidFill>
                  <a:srgbClr val="FF0000"/>
                </a:solidFill>
              </a:rPr>
              <a:t>ome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Not as straight forward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474" t="29815" r="23073" b="43240"/>
          <a:stretch/>
        </p:blipFill>
        <p:spPr>
          <a:xfrm>
            <a:off x="4201156" y="2538826"/>
            <a:ext cx="5078575" cy="1978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1990" y="4586284"/>
            <a:ext cx="1042992" cy="44291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40017" y="4586284"/>
            <a:ext cx="1526375" cy="44291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41427" y="4586284"/>
            <a:ext cx="1109656" cy="442913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Proteome</a:t>
            </a:r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9058274" y="3257550"/>
            <a:ext cx="1657352" cy="778668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Bio-</a:t>
            </a:r>
            <a:r>
              <a:rPr lang="en-US" b="1" dirty="0" err="1" smtClean="0">
                <a:solidFill>
                  <a:schemeClr val="bg1"/>
                </a:solidFill>
              </a:rPr>
              <a:t>chem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0508457" y="3259931"/>
            <a:ext cx="1614488" cy="778668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Pheno</a:t>
            </a:r>
            <a:r>
              <a:rPr lang="en-US" b="1" dirty="0" smtClean="0">
                <a:solidFill>
                  <a:schemeClr val="bg1"/>
                </a:solidFill>
              </a:rPr>
              <a:t>-types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26118" y="4586284"/>
            <a:ext cx="1390654" cy="44291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Metabolome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691809" y="4586284"/>
            <a:ext cx="1390654" cy="44291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Phenome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53246" y="459577"/>
            <a:ext cx="2290767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cxnSp>
        <p:nvCxnSpPr>
          <p:cNvPr id="9" name="Straight Arrow Connector 8"/>
          <p:cNvCxnSpPr>
            <a:stCxn id="20" idx="2"/>
          </p:cNvCxnSpPr>
          <p:nvPr/>
        </p:nvCxnSpPr>
        <p:spPr>
          <a:xfrm flipH="1">
            <a:off x="6222206" y="1997872"/>
            <a:ext cx="1173955" cy="759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69877" y="1554959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Epigenome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136356" y="914407"/>
            <a:ext cx="1452568" cy="5643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TF Binding Sites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10075" y="1645450"/>
            <a:ext cx="1452568" cy="5119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Chromatin Remodeling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5862640" y="1478757"/>
            <a:ext cx="159541" cy="1221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</p:cNvCxnSpPr>
          <p:nvPr/>
        </p:nvCxnSpPr>
        <p:spPr>
          <a:xfrm>
            <a:off x="5136359" y="2157413"/>
            <a:ext cx="714372" cy="585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260556" y="1138243"/>
            <a:ext cx="1626394" cy="8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 Translational Modifications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8408194" y="1964530"/>
            <a:ext cx="665559" cy="885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2"/>
          </p:cNvCxnSpPr>
          <p:nvPr/>
        </p:nvCxnSpPr>
        <p:spPr>
          <a:xfrm>
            <a:off x="7396161" y="1997872"/>
            <a:ext cx="183358" cy="1188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018331" y="2003451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microbiome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10744615" y="2446364"/>
            <a:ext cx="402356" cy="749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7" idx="0"/>
          </p:cNvCxnSpPr>
          <p:nvPr/>
        </p:nvCxnSpPr>
        <p:spPr>
          <a:xfrm flipH="1">
            <a:off x="9692283" y="2446364"/>
            <a:ext cx="1052332" cy="81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494" y="2113281"/>
            <a:ext cx="4654973" cy="3582776"/>
          </a:xfrm>
        </p:spPr>
        <p:txBody>
          <a:bodyPr/>
          <a:lstStyle/>
          <a:p>
            <a:r>
              <a:rPr lang="en-US" dirty="0" smtClean="0"/>
              <a:t>Proteins make up the majority of chemical structure</a:t>
            </a:r>
          </a:p>
          <a:p>
            <a:r>
              <a:rPr lang="en-US" dirty="0" smtClean="0"/>
              <a:t>Various assays for each type of chemical structure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 descr="Image result for cellular com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56" y="1637029"/>
            <a:ext cx="3093496" cy="40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97402" y="5654781"/>
            <a:ext cx="15872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natureEducation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7547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Personalized &amp; Precision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2307" cy="4351338"/>
          </a:xfrm>
        </p:spPr>
        <p:txBody>
          <a:bodyPr/>
          <a:lstStyle/>
          <a:p>
            <a:r>
              <a:rPr lang="en-US" dirty="0" smtClean="0"/>
              <a:t>Tailor medical treatment</a:t>
            </a:r>
          </a:p>
          <a:p>
            <a:pPr lvl="1"/>
            <a:r>
              <a:rPr lang="en-US" dirty="0" err="1" smtClean="0"/>
              <a:t>Gleevec</a:t>
            </a:r>
            <a:r>
              <a:rPr lang="en-US" dirty="0" smtClean="0"/>
              <a:t> to treat chronic myeloid leukemia (CML) in presence of a fusion gene (BCR-ABL)</a:t>
            </a:r>
          </a:p>
          <a:p>
            <a:r>
              <a:rPr lang="en-US" dirty="0" smtClean="0"/>
              <a:t>Disease prevention</a:t>
            </a:r>
          </a:p>
          <a:p>
            <a:pPr lvl="1"/>
            <a:r>
              <a:rPr lang="en-US" dirty="0" smtClean="0"/>
              <a:t>Those with BRCA mutations can elect for mastectomy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6" y="1984587"/>
            <a:ext cx="5968998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607875" y="5025721"/>
            <a:ext cx="17027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Merino et al, 2018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5844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Nucleotides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630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distinctive subunit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5-carbon sugar</a:t>
            </a:r>
          </a:p>
          <a:p>
            <a:pPr lvl="1"/>
            <a:r>
              <a:rPr lang="en-US" dirty="0" smtClean="0"/>
              <a:t>DNA: deoxyribose</a:t>
            </a:r>
          </a:p>
          <a:p>
            <a:pPr lvl="1"/>
            <a:r>
              <a:rPr lang="en-US" dirty="0" smtClean="0"/>
              <a:t>RNA: ribose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Nitrogenous 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Phosphate group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https://upload.wikimedia.org/wikipedia/commons/d/d3/0322_DNA_Nucleot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052" y="1091150"/>
            <a:ext cx="4909820" cy="49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27821" y="5967214"/>
            <a:ext cx="11929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  <p:pic>
        <p:nvPicPr>
          <p:cNvPr id="3076" name="Picture 4" descr="Ribose and deoxyribo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96"/>
          <a:stretch/>
        </p:blipFill>
        <p:spPr bwMode="auto">
          <a:xfrm>
            <a:off x="988695" y="3437149"/>
            <a:ext cx="3810000" cy="13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30408" y="4751400"/>
            <a:ext cx="1160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phschool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397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Bases and Base-Pairing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11: 26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1C7ED-2515-47EF-B4C2-9BD0BC5D2F8E}" type="slidenum">
              <a:rPr lang="en-US" smtClean="0"/>
              <a:t>9</a:t>
            </a:fld>
            <a:endParaRPr lang="en-US"/>
          </a:p>
        </p:txBody>
      </p:sp>
      <p:pic>
        <p:nvPicPr>
          <p:cNvPr id="4104" name="Picture 8" descr="Image result for nucleotide base pai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053" y="1593938"/>
            <a:ext cx="4070350" cy="24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.kastatic.org/ka-perseus-images/70945f0a6632ee3417afffceb741d5c1c8d468d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3" b="58885"/>
          <a:stretch/>
        </p:blipFill>
        <p:spPr bwMode="auto">
          <a:xfrm>
            <a:off x="-182297" y="1805093"/>
            <a:ext cx="4805151" cy="33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61546" y="5181601"/>
            <a:ext cx="1481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Khan academy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565814" y="4477173"/>
            <a:ext cx="2613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Hydrogen bonding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Purine with pyrimidine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A-T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G-C</a:t>
            </a:r>
          </a:p>
        </p:txBody>
      </p:sp>
    </p:spTree>
    <p:extLst>
      <p:ext uri="{BB962C8B-B14F-4D97-AF65-F5344CB8AC3E}">
        <p14:creationId xmlns:p14="http://schemas.microsoft.com/office/powerpoint/2010/main" val="394597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34203</TotalTime>
  <Words>2201</Words>
  <Application>Microsoft Office PowerPoint</Application>
  <PresentationFormat>Widescreen</PresentationFormat>
  <Paragraphs>482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Introduction to ‘Omics &amp; RNA-Sequencing</vt:lpstr>
      <vt:lpstr>Levels of Biological Organization</vt:lpstr>
      <vt:lpstr>Cellular Level</vt:lpstr>
      <vt:lpstr>Central Dogma of Microbiology</vt:lpstr>
      <vt:lpstr>What is ‘Omics?</vt:lpstr>
      <vt:lpstr>Cellular Composition</vt:lpstr>
      <vt:lpstr>Goal: Personalized &amp; Precision Medicine</vt:lpstr>
      <vt:lpstr>Nucleotides</vt:lpstr>
      <vt:lpstr>Bases and Base-Pairing</vt:lpstr>
      <vt:lpstr>DNA vs RNA </vt:lpstr>
      <vt:lpstr>Chromosomes</vt:lpstr>
      <vt:lpstr>Genomes Across Species </vt:lpstr>
      <vt:lpstr>RNA (Transcriptomics)</vt:lpstr>
      <vt:lpstr>Messenger RNA (mRNA)</vt:lpstr>
      <vt:lpstr>Alternative Splicing and Isoforms</vt:lpstr>
      <vt:lpstr>PowerPoint Presentation</vt:lpstr>
      <vt:lpstr>Long non-coding RNA (lncRNA)</vt:lpstr>
      <vt:lpstr>Micro RNA (miRNA)</vt:lpstr>
      <vt:lpstr>Major RNA expression technologies</vt:lpstr>
      <vt:lpstr>PowerPoint Presentation</vt:lpstr>
      <vt:lpstr>Microarray</vt:lpstr>
      <vt:lpstr>Sequencing Technology</vt:lpstr>
      <vt:lpstr>RNA Sequencing  Workflow</vt:lpstr>
      <vt:lpstr>RNA-Seq: RNA Prep</vt:lpstr>
      <vt:lpstr>Library Prep Part 1</vt:lpstr>
      <vt:lpstr>Library Prep Part 2</vt:lpstr>
      <vt:lpstr>Library Prep Overview</vt:lpstr>
      <vt:lpstr>Illumina Sequencing Part 1</vt:lpstr>
      <vt:lpstr>Multiplexing</vt:lpstr>
      <vt:lpstr>Illumina Sequencing Part 2</vt:lpstr>
      <vt:lpstr>Single-End vs Paired-End Reads</vt:lpstr>
      <vt:lpstr>Single-End vs Paired-End Pro’s and Con’s</vt:lpstr>
      <vt:lpstr>PowerPoint Presentation</vt:lpstr>
      <vt:lpstr>Single-cell Sequencing: 10x Genomics </vt:lpstr>
      <vt:lpstr>Tag-Seq</vt:lpstr>
      <vt:lpstr>Isoform-Seq</vt:lpstr>
      <vt:lpstr>Read Depth/Coverage</vt:lpstr>
      <vt:lpstr>Main Questions to Ask </vt:lpstr>
      <vt:lpstr>References</vt:lpstr>
    </vt:vector>
  </TitlesOfParts>
  <Company>University of Colorado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Vanderlinden, Lauren</dc:creator>
  <cp:lastModifiedBy>Vanderlinden, Lauren</cp:lastModifiedBy>
  <cp:revision>99</cp:revision>
  <dcterms:created xsi:type="dcterms:W3CDTF">2019-01-14T19:06:04Z</dcterms:created>
  <dcterms:modified xsi:type="dcterms:W3CDTF">2019-02-26T11:57:54Z</dcterms:modified>
</cp:coreProperties>
</file>